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60" r:id="rId4"/>
    <p:sldId id="261" r:id="rId5"/>
    <p:sldId id="264" r:id="rId6"/>
    <p:sldId id="257" r:id="rId7"/>
    <p:sldId id="263" r:id="rId8"/>
    <p:sldId id="266" r:id="rId9"/>
    <p:sldId id="267" r:id="rId10"/>
    <p:sldId id="274" r:id="rId11"/>
    <p:sldId id="268" r:id="rId12"/>
    <p:sldId id="269" r:id="rId13"/>
    <p:sldId id="270" r:id="rId14"/>
    <p:sldId id="271" r:id="rId15"/>
    <p:sldId id="273" r:id="rId16"/>
  </p:sldIdLst>
  <p:sldSz cx="9144000" cy="5143500" type="screen16x9"/>
  <p:notesSz cx="9256713" cy="12225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9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1613" cy="612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43513" y="0"/>
            <a:ext cx="4011612" cy="612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3CA7A-F527-4B1D-AFA8-A20FCF1ACE4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528763"/>
            <a:ext cx="7335837" cy="4125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5513" y="5883275"/>
            <a:ext cx="7405687" cy="4813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612563"/>
            <a:ext cx="4011613" cy="612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43513" y="11612563"/>
            <a:ext cx="4011612" cy="612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F6078-5C98-4F51-A7C8-DD3DE06F1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2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6078-5C98-4F51-A7C8-DD3DE06F1B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92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 electronic widget so</a:t>
            </a:r>
            <a:r>
              <a:rPr lang="en-US" baseline="0" dirty="0" smtClean="0"/>
              <a:t> that Planning can ask to authorize P phase funds using statewide.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6078-5C98-4F51-A7C8-DD3DE06F1B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6078-5C98-4F51-A7C8-DD3DE06F1B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4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plan is on KYTC CO Planning</a:t>
            </a:r>
            <a:r>
              <a:rPr lang="en-US" baseline="0" dirty="0" smtClean="0"/>
              <a:t> website</a:t>
            </a:r>
          </a:p>
          <a:p>
            <a:r>
              <a:rPr lang="en-US" baseline="0" dirty="0" smtClean="0"/>
              <a:t>$1.2 million -&gt; $2.4 million of combined $4.5 million SW Planning Contract upset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6078-5C98-4F51-A7C8-DD3DE06F1B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2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Hopefully whoever was in your position before wrote something useful down, or when you got</a:t>
            </a:r>
            <a:r>
              <a:rPr lang="en-US" baseline="0" dirty="0" smtClean="0"/>
              <a:t> a phone call you didn’t know what to do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6078-5C98-4F51-A7C8-DD3DE06F1B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43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do about this? Use SW and </a:t>
            </a:r>
            <a:r>
              <a:rPr lang="en-US" dirty="0" err="1" smtClean="0"/>
              <a:t>SPR</a:t>
            </a:r>
            <a:r>
              <a:rPr lang="en-US" dirty="0" smtClean="0"/>
              <a:t> Funds</a:t>
            </a:r>
          </a:p>
          <a:p>
            <a:r>
              <a:rPr lang="en-US" dirty="0" smtClean="0"/>
              <a:t>Topic based</a:t>
            </a:r>
            <a:r>
              <a:rPr lang="en-US" baseline="0" dirty="0" smtClean="0"/>
              <a:t> manual is subject of </a:t>
            </a:r>
            <a:r>
              <a:rPr lang="en-US" baseline="0" dirty="0" err="1" smtClean="0"/>
              <a:t>KHIT</a:t>
            </a:r>
            <a:r>
              <a:rPr lang="en-US" baseline="0" dirty="0" smtClean="0"/>
              <a:t> 124 Policy Guide with Jarrod Stanley working with KTC.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6078-5C98-4F51-A7C8-DD3DE06F1B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2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Background: KY 151 lawsuit, emergency temporary</a:t>
            </a:r>
            <a:r>
              <a:rPr lang="en-US" baseline="0" dirty="0" smtClean="0"/>
              <a:t> deletion, lack of clear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6078-5C98-4F51-A7C8-DD3DE06F1B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39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Stantec also consultant on KY 151 project in litigation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6078-5C98-4F51-A7C8-DD3DE06F1B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9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6078-5C98-4F51-A7C8-DD3DE06F1B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50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6078-5C98-4F51-A7C8-DD3DE06F1B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6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.DeWitte@ky.gov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5" y="4198317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KYTC Statewide Planning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January 16, 2019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67944" y="3222724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NEW </a:t>
            </a:r>
            <a:r>
              <a:rPr lang="en-US" altLang="ko-KR" sz="3200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SPR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INITIATIVES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8"/>
            <a:ext cx="1563638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D4/D10 Connectivity Studies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 Studies to Identify Connectivity and Accessibility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0" y="1786342"/>
            <a:ext cx="4320480" cy="299573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Studies running side-by-side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Identify impactful corridors for jobs, service (healthcare, food), and other needs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Identify needs due to future land use changes and growth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Identify short- and long-term priorities under different funding scenarios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Examine how many additional jobs are feasible to travel to after corridors are improved</a:t>
            </a:r>
          </a:p>
          <a:p>
            <a:pPr marL="285750" indent="-285750">
              <a:buFontTx/>
              <a:buChar char="-"/>
            </a:pP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36385"/>
            <a:ext cx="883636" cy="883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7" y="1790429"/>
            <a:ext cx="4181661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D4/D10 Connectivity Studies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Studies wrapping up over next few months, taking a little longer than expected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Draft Report from D10 expected imminently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Sit down with Districts and Consultant and discuss lessons learned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Make decision on if/when other Districts should be studied</a:t>
            </a:r>
          </a:p>
          <a:p>
            <a:pPr marL="285750" indent="-285750">
              <a:buFontTx/>
              <a:buChar char="-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36385"/>
            <a:ext cx="883636" cy="8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Call for Future </a:t>
            </a:r>
            <a:r>
              <a:rPr lang="en-US" altLang="ko-KR" dirty="0" err="1" smtClean="0">
                <a:solidFill>
                  <a:schemeClr val="bg1"/>
                </a:solidFill>
              </a:rPr>
              <a:t>SPR</a:t>
            </a:r>
            <a:r>
              <a:rPr lang="en-US" altLang="ko-KR" dirty="0" smtClean="0">
                <a:solidFill>
                  <a:schemeClr val="bg1"/>
                </a:solidFill>
              </a:rPr>
              <a:t> Studies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Studies due January 31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1786342"/>
            <a:ext cx="8075240" cy="299573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 as much information as possible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 be scored using SHIFT metrics (as test run for SHIFT 2020)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Scopes of &lt;$250,000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Prioritized high, medium, low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 need to be in </a:t>
            </a:r>
            <a:r>
              <a:rPr lang="en-US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CHAF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before scoring</a:t>
            </a: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36385"/>
            <a:ext cx="883636" cy="883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46601"/>
            <a:ext cx="1111297" cy="1111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62" y="3457783"/>
            <a:ext cx="1033292" cy="1080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61" y="3457783"/>
            <a:ext cx="1449955" cy="11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Planning Studies in SYP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here to help!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itchFamily="34" charset="0"/>
                <a:cs typeface="Arial" pitchFamily="34" charset="0"/>
              </a:rPr>
              <a:t>Studies $250,000 or Less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District choice to use the SW Planning on-call contract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Co-project managers from District and Central Office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 take care of all the invoicing! 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Authorizations still go through Location Engineer, CC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SPAC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u="sng" dirty="0" smtClean="0">
                <a:latin typeface="Arial" pitchFamily="34" charset="0"/>
                <a:cs typeface="Arial" pitchFamily="34" charset="0"/>
              </a:rPr>
              <a:t>Studies more than $250,000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District-led, CO can help manage or serve on Selection Committee</a:t>
            </a:r>
          </a:p>
          <a:p>
            <a:pPr marL="285750" indent="-285750">
              <a:buFontTx/>
              <a:buChar char="-"/>
            </a:pP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SPAC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Liaison membership on Project Team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Authorizations still go through Location Engineer, CC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SPAC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36385"/>
            <a:ext cx="883636" cy="8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Thank You!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36385"/>
            <a:ext cx="883636" cy="88363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155557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Stephen G. De Witte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Strategic Corridor Planning Team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KYTC Central Office – 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Floor West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hlinkClick r:id="rId3"/>
              </a:rPr>
              <a:t>Stephen.DeWitte@ky.gov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(502) 782-5056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</a:t>
            </a:r>
            <a:r>
              <a:rPr lang="en-US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Funds?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Ongoing Studies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Planning Guidance Manual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Truck Network Procedures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D4/D10 Connectivity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Pilots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Call for Future </a:t>
            </a:r>
            <a:r>
              <a:rPr lang="en-US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Planning Studies in the Six Year Plan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36385"/>
            <a:ext cx="883636" cy="8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Steve De Witte</a:t>
            </a:r>
          </a:p>
          <a:p>
            <a:r>
              <a:rPr lang="en-US" sz="1600" dirty="0" smtClean="0"/>
              <a:t>Corridor Team Lead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38399" y="1750807"/>
            <a:ext cx="4104456" cy="299573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2013 Purdue Graduate (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BSCE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Worked 5 years in consulting (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CDM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Smith)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2 years Medical Leave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Joined KYTC June 2018</a:t>
            </a: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21" y="1779662"/>
            <a:ext cx="2203522" cy="2938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65493"/>
            <a:ext cx="883636" cy="8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are </a:t>
            </a:r>
            <a:r>
              <a:rPr lang="en-US" altLang="ko-KR" dirty="0" err="1" smtClean="0"/>
              <a:t>SPR</a:t>
            </a:r>
            <a:r>
              <a:rPr lang="en-US" altLang="ko-KR" dirty="0" smtClean="0"/>
              <a:t> Funds?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8626" y="756302"/>
            <a:ext cx="6912768" cy="460648"/>
          </a:xfrm>
        </p:spPr>
        <p:txBody>
          <a:bodyPr/>
          <a:lstStyle/>
          <a:p>
            <a:r>
              <a:rPr lang="en-US" dirty="0" smtClean="0"/>
              <a:t>Statewide Planning &amp;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886888" y="1181109"/>
            <a:ext cx="6912768" cy="96530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Mix of Federal Dollars and State Match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Work Program required by 23 CFR 420.111 each fiscal year*</a:t>
            </a:r>
          </a:p>
          <a:p>
            <a:pPr marL="285750" indent="-285750">
              <a:buFontTx/>
              <a:buChar char="-"/>
            </a:pP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MPOs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ADDs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also receive funding via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SPR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Strategic Planning generally has ~$1.2 million of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SPR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monies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available for outsourcing each fiscal year.</a:t>
            </a:r>
          </a:p>
          <a:p>
            <a:pPr marL="285750" indent="-285750">
              <a:buFontTx/>
              <a:buChar char="-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36385"/>
            <a:ext cx="883636" cy="88363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88673"/>
              </p:ext>
            </p:extLst>
          </p:nvPr>
        </p:nvGraphicFramePr>
        <p:xfrm>
          <a:off x="1925452" y="2372855"/>
          <a:ext cx="5499052" cy="1726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40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Federal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State Match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5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Personnel Costs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$7,400,800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$1,850,200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$9,251,000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5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Outsourcing Costs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$2,056,000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$514,000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$2,570,000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Other Costs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$564,000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$141,000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$705,000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51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Total </a:t>
                      </a:r>
                      <a:r>
                        <a:rPr lang="en-US" sz="1200" b="1" dirty="0" err="1" smtClean="0"/>
                        <a:t>SPR</a:t>
                      </a:r>
                      <a:r>
                        <a:rPr lang="en-US" sz="1200" b="1" dirty="0" smtClean="0"/>
                        <a:t> Funds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$10,020,800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$2,505,200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$12,526,000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ontent Placeholder 1"/>
          <p:cNvSpPr txBox="1">
            <a:spLocks/>
          </p:cNvSpPr>
          <p:nvPr/>
        </p:nvSpPr>
        <p:spPr>
          <a:xfrm>
            <a:off x="1925452" y="1996125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KYTC Division of Planning </a:t>
            </a:r>
            <a:r>
              <a:rPr lang="en-US" sz="1400" b="1" dirty="0" err="1" smtClean="0"/>
              <a:t>SPR</a:t>
            </a:r>
            <a:r>
              <a:rPr lang="en-US" sz="1400" b="1" dirty="0" smtClean="0"/>
              <a:t> Usage</a:t>
            </a:r>
            <a:endParaRPr lang="en-US" sz="14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547664" y="4864404"/>
            <a:ext cx="4947003" cy="31123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smtClean="0"/>
              <a:t>*Work Plan on KYTC Planning website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725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Planning Guidance Manual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No Official Updates Since 1991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0" y="1786342"/>
            <a:ext cx="3970784" cy="299573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Draft Updates ~ 2005, 2011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Never Finalized 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Fast forward to today: 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Limited internal time/resources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Getting by on patchwork/ad-hoc guidance and institutional knowledge</a:t>
            </a: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36385"/>
            <a:ext cx="883636" cy="883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r="11981"/>
          <a:stretch/>
        </p:blipFill>
        <p:spPr>
          <a:xfrm rot="5400000">
            <a:off x="601747" y="1917695"/>
            <a:ext cx="2841465" cy="25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Planning Guidance Manual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Solution: Use SW Planning Contract and </a:t>
            </a:r>
            <a:r>
              <a:rPr lang="en-US" dirty="0" err="1" smtClean="0"/>
              <a:t>SPR</a:t>
            </a:r>
            <a:r>
              <a:rPr lang="en-US" dirty="0" smtClean="0"/>
              <a:t> Funds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0" y="1786342"/>
            <a:ext cx="3970784" cy="299573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12/6/2018: Assigned to </a:t>
            </a:r>
            <a:r>
              <a:rPr lang="en-US" altLang="ko-K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HMB</a:t>
            </a:r>
            <a:endParaRPr lang="en-US" altLang="ko-K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Scope/Fee TBD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Organized by </a:t>
            </a:r>
            <a:r>
              <a:rPr lang="en-US" altLang="ko-KR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topic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not branch or district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Update at July </a:t>
            </a:r>
            <a:r>
              <a:rPr lang="en-US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STP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Meeting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Completion November 2019</a:t>
            </a: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36385"/>
            <a:ext cx="883636" cy="883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8" y="1858332"/>
            <a:ext cx="1398599" cy="1398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58332"/>
            <a:ext cx="1224136" cy="1713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99" y="3332661"/>
            <a:ext cx="951745" cy="9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Truck Network Procedures Study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36385"/>
            <a:ext cx="883636" cy="88363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15566"/>
            <a:ext cx="6624736" cy="42279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296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Truck Network Procedures Study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Review existing state laws and regulations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Review policies and procedures of other states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Recommend a policy for adding/removing a route from the state network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Determine pertinent evaluation criteria and assess implications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Recommend a signage strategy</a:t>
            </a:r>
          </a:p>
          <a:p>
            <a:pPr marL="285750" indent="-285750">
              <a:buFontTx/>
              <a:buChar char="-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36385"/>
            <a:ext cx="883636" cy="8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Truck Network Procedures Study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SW Planning Contract and </a:t>
            </a:r>
            <a:r>
              <a:rPr lang="en-US" dirty="0" err="1" smtClean="0"/>
              <a:t>SPR</a:t>
            </a:r>
            <a:r>
              <a:rPr lang="en-US" dirty="0" smtClean="0"/>
              <a:t> Funds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0" y="1786342"/>
            <a:ext cx="3970784" cy="299573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12/6/2018: Assigned to Stantec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Scope/Fee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TBD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Preliminary Findings presentation at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STP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October 2019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Completion December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36385"/>
            <a:ext cx="883636" cy="883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48" y="1858332"/>
            <a:ext cx="1188298" cy="1398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40" y="1858332"/>
            <a:ext cx="1209376" cy="1713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2" y="3457783"/>
            <a:ext cx="1449955" cy="11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E620AAE2AEB4487F1A743D73B8D7F" ma:contentTypeVersion="0" ma:contentTypeDescription="Create a new document." ma:contentTypeScope="" ma:versionID="88ce93165ea32dc532d4576520ece2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E72C0F-1D09-49FA-897D-3E5ECE16D8D3}"/>
</file>

<file path=customXml/itemProps2.xml><?xml version="1.0" encoding="utf-8"?>
<ds:datastoreItem xmlns:ds="http://schemas.openxmlformats.org/officeDocument/2006/customXml" ds:itemID="{A18CE8C5-F199-4EEF-B8DB-AB52B2061601}"/>
</file>

<file path=customXml/itemProps3.xml><?xml version="1.0" encoding="utf-8"?>
<ds:datastoreItem xmlns:ds="http://schemas.openxmlformats.org/officeDocument/2006/customXml" ds:itemID="{1F73B7F3-7362-4A75-8AE6-2A166E297778}"/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685</Words>
  <Application>Microsoft Office PowerPoint</Application>
  <PresentationFormat>On-screen Show (16:9)</PresentationFormat>
  <Paragraphs>145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Calibri</vt:lpstr>
      <vt:lpstr>Office Theme</vt:lpstr>
      <vt:lpstr>Custom Design</vt:lpstr>
      <vt:lpstr>PowerPoint Presentation</vt:lpstr>
      <vt:lpstr>PowerPoint Presentation</vt:lpstr>
      <vt:lpstr>Introduction</vt:lpstr>
      <vt:lpstr>What are SPR Funds?</vt:lpstr>
      <vt:lpstr>Planning Guidance Manual</vt:lpstr>
      <vt:lpstr>Planning Guidance Manual</vt:lpstr>
      <vt:lpstr>Truck Network Procedures Study</vt:lpstr>
      <vt:lpstr>Truck Network Procedures Study</vt:lpstr>
      <vt:lpstr>Truck Network Procedures Study</vt:lpstr>
      <vt:lpstr>D4/D10 Connectivity Studies</vt:lpstr>
      <vt:lpstr>D4/D10 Connectivity Studies</vt:lpstr>
      <vt:lpstr>Call for Future SPR Studies</vt:lpstr>
      <vt:lpstr>Planning Studies in SYP</vt:lpstr>
      <vt:lpstr>Thank You!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Mills, Deanna P (KYTC)</cp:lastModifiedBy>
  <cp:revision>40</cp:revision>
  <cp:lastPrinted>2019-01-15T13:48:41Z</cp:lastPrinted>
  <dcterms:created xsi:type="dcterms:W3CDTF">2014-04-01T16:27:38Z</dcterms:created>
  <dcterms:modified xsi:type="dcterms:W3CDTF">2019-01-15T18:22:42Z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0x010100B4AE620AAE2AEB4487F1A743D73B8D7F</vt:lpwstr>
  </property>
</Properties>
</file>